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DC8DF4-240E-4B27-BC2A-20652A926BFD}">
  <a:tblStyle styleId="{90DC8DF4-240E-4B27-BC2A-20652A926B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ack_up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my name is Gerardo, welcome...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were going to talk about the ideas and motivations behind storage in high performance computing, the storage systems that users of CU Research Computing have access to, and s</a:t>
            </a:r>
            <a:r>
              <a:rPr lang="en"/>
              <a:t>ome of the use cases for these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brief aside, my presentation will be aimed toward...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Grad student that use a PC every day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1" lang="en">
                <a:solidFill>
                  <a:schemeClr val="dk1"/>
                </a:solidFill>
              </a:rPr>
              <a:t>Aware of high level HPC concepts (lots of computational power, ie supercomputer)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1" lang="en">
                <a:solidFill>
                  <a:schemeClr val="dk1"/>
                </a:solidFill>
              </a:rPr>
              <a:t>May not be familiar with the linux filesystem (though may know basics of storage)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38b9103a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38b9103a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Low performance compared to others we will see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0624b1f10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0624b1f10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is a fast, parallel file system ideal for storing job input and output files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38b9103a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38b9103a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is a fast, parallel file system ideal for storing job input and output files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dedicated for storage of temporary data. It is unreliable by intention and has no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dk1"/>
                </a:solidFill>
              </a:rPr>
              <a:t>back up.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624b1f10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0624b1f10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0624b1f10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0624b1f10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NSF subsidized-service used to store, archive, and share research data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Provides a variety of both backed up and non-backed up storage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We have followed the workflow of an RC user and how their data is transferred and stored (from user configs, source code, to large data sets)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0624b1f10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0624b1f10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solidify these concepts, were going to go over some examples of places you might store different data.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0624b1f10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0624b1f10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we wrap up, were going to revisit the key takeaways we highlighted at the start.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hope this has been an informative introduction to storage in RC at the university of colorado.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38b9103a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38b9103a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0624b1f10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0624b1f10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0624b1f10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0624b1f10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38b9103a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38b9103a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begin, I want to layout exactly want you all to walk away with at the end of this presentation…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0624b1f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0624b1f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Some typical computational barriers: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Time – processing on local systems is too slow or not feasible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CPU Capacity -- Can only run one model at a time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Management of Computer Systems – Science Groups don’t want to purchase and manage local computer systems – they want to focus on science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38b9103a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38b9103a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take this out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38b9103a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38b9103a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0624b1f10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0624b1f10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When comparing the storage needs of PCs and HPC systems, it may be useful to think about the kind of data they will be storing/</a:t>
            </a:r>
            <a:r>
              <a:rPr lang="en" sz="1200">
                <a:solidFill>
                  <a:schemeClr val="dk1"/>
                </a:solidFill>
              </a:rPr>
              <a:t>transferring…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“...combining computing power in a way that delivers higher performance than one could get out of a typical...computer” -USGS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For example RC system or other supercomputers, or even a cluster of rpis - individually less powerful but together more so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When talking about HPC systems (things </a:t>
            </a:r>
            <a:r>
              <a:rPr lang="en">
                <a:solidFill>
                  <a:schemeClr val="dk1"/>
                </a:solidFill>
              </a:rPr>
              <a:t>come to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mind LOTS</a:t>
            </a:r>
            <a:r>
              <a:rPr lang="en">
                <a:solidFill>
                  <a:schemeClr val="dk1"/>
                </a:solidFill>
              </a:rPr>
              <a:t> OF DATA, LOTS OF COMPUTATIONAL POWER) some of the immediate demands then: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Data to be read/written could be a thousand million times more than what you could expect on a PC (</a:t>
            </a:r>
            <a:r>
              <a:rPr lang="en">
                <a:solidFill>
                  <a:schemeClr val="dk1"/>
                </a:solidFill>
              </a:rPr>
              <a:t>https://www.weka.io/learn/hpc-storage-explained/)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Shared resources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individuals and groups, resources need to be kept available for all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Take advantage of high performance technology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Often high performance parallel file storage and high speed networking.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Because HPC is used to analyze massive amounts of data - users and administrators need to think carefully about how that data is stored, backed up, and transferred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38b9103a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38b9103a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Looking at a HPC system from a top-down view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 submits a job to the management services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manager will run the workload on the distributed resources (cpu, gpu, storage) connected by a network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Get the results back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Much faster than could normally be done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All parts are essential in the full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But today we’re going to zoom into the storage aspects of HPC, as a researcher you may be most interested in your actual data - were is it? How is it stored? Is it backed up?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look specifically the storage systems users of RC computing will have access to.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624b1f10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0624b1f10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RC users will gain access to (or the option to access) the following storage systems.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Each storage system has its own intentions and limitations, and also their own physical locations within/outside the network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0624b1f10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0624b1f10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38b9103af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38b9103af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performance compared to others we will see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624b1f10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0624b1f10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performance compared to others we will see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0624b1f10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0624b1f10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performance compared to others we will see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colorado.edu/rc/resources" TargetMode="External"/><Relationship Id="rId4" Type="http://schemas.openxmlformats.org/officeDocument/2006/relationships/hyperlink" Target="https://curc.readthedocs.io/" TargetMode="External"/><Relationship Id="rId5" Type="http://schemas.openxmlformats.org/officeDocument/2006/relationships/hyperlink" Target="https://researchcomputing.princeton.edu/support/knowledge-base/data-storage" TargetMode="External"/><Relationship Id="rId6" Type="http://schemas.openxmlformats.org/officeDocument/2006/relationships/hyperlink" Target="https://www.weka.io/learn/hpc-storage-explained/" TargetMode="External"/><Relationship Id="rId7" Type="http://schemas.openxmlformats.org/officeDocument/2006/relationships/hyperlink" Target="https://searchstorage.techtarget.com/definition/parallel-file-system" TargetMode="External"/><Relationship Id="rId8" Type="http://schemas.openxmlformats.org/officeDocument/2006/relationships/hyperlink" Target="https://www.usgs.gov/core-science-systems/sas/arc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250" y="1259425"/>
            <a:ext cx="7801500" cy="14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/>
              <a:t>Introduction to </a:t>
            </a:r>
            <a:r>
              <a:rPr b="1" lang="en" sz="4200"/>
              <a:t>Data Storage </a:t>
            </a:r>
            <a:endParaRPr b="1"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00"/>
              <a:t>at </a:t>
            </a:r>
            <a:r>
              <a:rPr b="1" lang="en" sz="4200"/>
              <a:t>Research Computing</a:t>
            </a:r>
            <a:r>
              <a:rPr lang="en" sz="4200">
                <a:latin typeface="Droid Sans"/>
                <a:ea typeface="Droid Sans"/>
                <a:cs typeface="Droid Sans"/>
                <a:sym typeface="Droid Sans"/>
              </a:rPr>
              <a:t> </a:t>
            </a:r>
            <a:endParaRPr sz="42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91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Gerardo Hidalgo-Cuellar</a:t>
            </a:r>
            <a:endParaRPr b="1"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3478200" y="2931175"/>
            <a:ext cx="21876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2843700" y="4521950"/>
            <a:ext cx="345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Email: </a:t>
            </a:r>
            <a:r>
              <a:rPr lang="en" sz="1200">
                <a:solidFill>
                  <a:schemeClr val="dk2"/>
                </a:solidFill>
              </a:rPr>
              <a:t>ghidalgo93@gmail.com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Slides: https://github.com/ghidalgo93/RCTutorial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/projects</a:t>
            </a:r>
            <a:endParaRPr b="1" sz="3020"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5119719" y="1468550"/>
            <a:ext cx="3303300" cy="12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Shared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Medium storage - 250gb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Visible from all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Regularly backed up</a:t>
            </a:r>
            <a:endParaRPr/>
          </a:p>
        </p:txBody>
      </p:sp>
      <p:graphicFrame>
        <p:nvGraphicFramePr>
          <p:cNvPr id="180" name="Google Shape;180;p22"/>
          <p:cNvGraphicFramePr/>
          <p:nvPr/>
        </p:nvGraphicFramePr>
        <p:xfrm>
          <a:off x="952500" y="27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{90DC8DF4-240E-4B27-BC2A-20652A926BFD}</a:tableStyleId>
              </a:tblPr>
              <a:tblGrid>
                <a:gridCol w="3619500"/>
                <a:gridCol w="3619500"/>
              </a:tblGrid>
              <a:tr h="34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For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Not for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27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Store software builds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Small data sets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Sharing contents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Intensive data read/write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81" name="Google Shape;181;p22"/>
          <p:cNvGrpSpPr/>
          <p:nvPr/>
        </p:nvGrpSpPr>
        <p:grpSpPr>
          <a:xfrm>
            <a:off x="720981" y="1724500"/>
            <a:ext cx="3960240" cy="630300"/>
            <a:chOff x="437450" y="3739137"/>
            <a:chExt cx="3960240" cy="630300"/>
          </a:xfrm>
        </p:grpSpPr>
        <p:sp>
          <p:nvSpPr>
            <p:cNvPr id="182" name="Google Shape;182;p22"/>
            <p:cNvSpPr/>
            <p:nvPr/>
          </p:nvSpPr>
          <p:spPr>
            <a:xfrm>
              <a:off x="4374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Login Node</a:t>
              </a:r>
              <a:endParaRPr sz="1800"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2373890" y="3739138"/>
              <a:ext cx="20238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</p:grpSp>
      <p:cxnSp>
        <p:nvCxnSpPr>
          <p:cNvPr id="184" name="Google Shape;184;p22"/>
          <p:cNvCxnSpPr>
            <a:stCxn id="182" idx="3"/>
            <a:endCxn id="183" idx="1"/>
          </p:cNvCxnSpPr>
          <p:nvPr/>
        </p:nvCxnSpPr>
        <p:spPr>
          <a:xfrm>
            <a:off x="2049081" y="2039650"/>
            <a:ext cx="60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800" y="544283"/>
            <a:ext cx="808550" cy="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b="1"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11700" y="445025"/>
            <a:ext cx="31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Scratch Space</a:t>
            </a:r>
            <a:endParaRPr b="1" sz="3020"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3201525" y="2509900"/>
            <a:ext cx="52641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her data will be written to throughout the job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Summit: /scratch/summit/&lt;user&gt;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Blanca: /rc_scratch/&lt;user&gt;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908" y="1282158"/>
            <a:ext cx="1376375" cy="137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3456075" y="1240887"/>
            <a:ext cx="4735000" cy="1260600"/>
            <a:chOff x="811950" y="3739137"/>
            <a:chExt cx="4735000" cy="1260600"/>
          </a:xfrm>
        </p:grpSpPr>
        <p:sp>
          <p:nvSpPr>
            <p:cNvPr id="195" name="Google Shape;195;p23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Login Node</a:t>
              </a:r>
              <a:endParaRPr sz="1800"/>
            </a:p>
          </p:txBody>
        </p:sp>
        <p:cxnSp>
          <p:nvCxnSpPr>
            <p:cNvPr id="196" name="Google Shape;196;p23"/>
            <p:cNvCxnSpPr>
              <a:stCxn id="195" idx="3"/>
              <a:endCxn id="197" idx="1"/>
            </p:cNvCxnSpPr>
            <p:nvPr/>
          </p:nvCxnSpPr>
          <p:spPr>
            <a:xfrm>
              <a:off x="2140050" y="4054287"/>
              <a:ext cx="2078700" cy="6303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" name="Google Shape;197;p23"/>
            <p:cNvSpPr/>
            <p:nvPr/>
          </p:nvSpPr>
          <p:spPr>
            <a:xfrm>
              <a:off x="4218850" y="43694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Scratch space</a:t>
              </a:r>
              <a:endParaRPr sz="1800"/>
            </a:p>
          </p:txBody>
        </p:sp>
      </p:grpSp>
      <p:sp>
        <p:nvSpPr>
          <p:cNvPr id="198" name="Google Shape;198;p23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b="1"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Scratch Space</a:t>
            </a:r>
            <a:endParaRPr b="1" sz="3020"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4252275" y="1245425"/>
            <a:ext cx="44955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</a:t>
            </a:r>
            <a:r>
              <a:rPr lang="en"/>
              <a:t> storage - 10tb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backed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Purged when needed (max 90 days)</a:t>
            </a:r>
            <a:endParaRPr/>
          </a:p>
        </p:txBody>
      </p:sp>
      <p:graphicFrame>
        <p:nvGraphicFramePr>
          <p:cNvPr id="205" name="Google Shape;205;p24"/>
          <p:cNvGraphicFramePr/>
          <p:nvPr/>
        </p:nvGraphicFramePr>
        <p:xfrm>
          <a:off x="952500" y="266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{90DC8DF4-240E-4B27-BC2A-20652A926BFD}</a:tableStyleId>
              </a:tblPr>
              <a:tblGrid>
                <a:gridCol w="3619500"/>
                <a:gridCol w="3619500"/>
              </a:tblGrid>
              <a:tr h="34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For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Not for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27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Intensive data read/write on compute nodes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Long-term storage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06" name="Google Shape;206;p24"/>
          <p:cNvGrpSpPr/>
          <p:nvPr/>
        </p:nvGrpSpPr>
        <p:grpSpPr>
          <a:xfrm>
            <a:off x="572675" y="1447112"/>
            <a:ext cx="3512175" cy="1176525"/>
            <a:chOff x="811950" y="3739137"/>
            <a:chExt cx="3512175" cy="1176525"/>
          </a:xfrm>
        </p:grpSpPr>
        <p:sp>
          <p:nvSpPr>
            <p:cNvPr id="207" name="Google Shape;207;p24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Login Node</a:t>
              </a:r>
              <a:endParaRPr sz="1800"/>
            </a:p>
          </p:txBody>
        </p:sp>
        <p:cxnSp>
          <p:nvCxnSpPr>
            <p:cNvPr id="208" name="Google Shape;208;p24"/>
            <p:cNvCxnSpPr>
              <a:stCxn id="207" idx="3"/>
              <a:endCxn id="209" idx="1"/>
            </p:cNvCxnSpPr>
            <p:nvPr/>
          </p:nvCxnSpPr>
          <p:spPr>
            <a:xfrm>
              <a:off x="2140050" y="4054287"/>
              <a:ext cx="855900" cy="546300"/>
            </a:xfrm>
            <a:prstGeom prst="bentConnector3">
              <a:avLst>
                <a:gd fmla="val 5000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" name="Google Shape;209;p24"/>
            <p:cNvSpPr/>
            <p:nvPr/>
          </p:nvSpPr>
          <p:spPr>
            <a:xfrm>
              <a:off x="2996025" y="4285362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Scratch space</a:t>
              </a:r>
              <a:endParaRPr sz="1800"/>
            </a:p>
          </p:txBody>
        </p:sp>
      </p:grp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600" y="1133025"/>
            <a:ext cx="818250" cy="8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b="1"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11700" y="445025"/>
            <a:ext cx="40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Long Term Storage</a:t>
            </a:r>
            <a:endParaRPr b="1" sz="3020"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942" y="2149023"/>
            <a:ext cx="1376375" cy="137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5"/>
          <p:cNvCxnSpPr/>
          <p:nvPr/>
        </p:nvCxnSpPr>
        <p:spPr>
          <a:xfrm rot="10800000">
            <a:off x="3796358" y="2824290"/>
            <a:ext cx="327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5"/>
          <p:cNvSpPr txBox="1"/>
          <p:nvPr/>
        </p:nvSpPr>
        <p:spPr>
          <a:xfrm>
            <a:off x="4606483" y="2403915"/>
            <a:ext cx="207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</a:rPr>
              <a:t>Data to analyze</a:t>
            </a:r>
            <a:endParaRPr b="1" sz="1800">
              <a:solidFill>
                <a:schemeClr val="accent3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2417068" y="1618102"/>
            <a:ext cx="68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</a:rPr>
              <a:t>???</a:t>
            </a:r>
            <a:endParaRPr b="1" sz="2000">
              <a:solidFill>
                <a:schemeClr val="accent3"/>
              </a:solidFill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b="1"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326491" y="2751875"/>
            <a:ext cx="21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PetaLibrary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326500" y="3324575"/>
            <a:ext cx="46701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capacity storage for a fee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NSF subsidized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Backed up &amp; Non-Backed up services</a:t>
            </a:r>
            <a:endParaRPr/>
          </a:p>
        </p:txBody>
      </p:sp>
      <p:sp>
        <p:nvSpPr>
          <p:cNvPr id="228" name="Google Shape;228;p26"/>
          <p:cNvSpPr txBox="1"/>
          <p:nvPr>
            <p:ph type="title"/>
          </p:nvPr>
        </p:nvSpPr>
        <p:spPr>
          <a:xfrm>
            <a:off x="326491" y="1434800"/>
            <a:ext cx="25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Local Storage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270775" y="2007500"/>
            <a:ext cx="55392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computer, </a:t>
            </a:r>
            <a:r>
              <a:rPr lang="en"/>
              <a:t>hard drive</a:t>
            </a:r>
            <a:r>
              <a:rPr lang="en"/>
              <a:t>, cloud storage, etc.</a:t>
            </a:r>
            <a:endParaRPr/>
          </a:p>
        </p:txBody>
      </p:sp>
      <p:sp>
        <p:nvSpPr>
          <p:cNvPr id="230" name="Google Shape;230;p26"/>
          <p:cNvSpPr txBox="1"/>
          <p:nvPr>
            <p:ph type="title"/>
          </p:nvPr>
        </p:nvSpPr>
        <p:spPr>
          <a:xfrm>
            <a:off x="326497" y="398375"/>
            <a:ext cx="61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Long Term Storage</a:t>
            </a:r>
            <a:endParaRPr b="1" sz="3000"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625" y="637300"/>
            <a:ext cx="998775" cy="9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975" y="1061788"/>
            <a:ext cx="998775" cy="9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198" y="3156700"/>
            <a:ext cx="1214425" cy="14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3063" y="280470"/>
            <a:ext cx="808550" cy="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b="1"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425" y="1762926"/>
            <a:ext cx="1074550" cy="10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Some</a:t>
            </a:r>
            <a:r>
              <a:rPr b="1" lang="en" sz="3020"/>
              <a:t> examples!</a:t>
            </a:r>
            <a:endParaRPr b="1" sz="3020"/>
          </a:p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337850" y="1374175"/>
            <a:ext cx="38319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Job scripts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configs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datasets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code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Intensive data writes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 data long-term</a:t>
            </a:r>
            <a:endParaRPr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4062300" y="1315350"/>
            <a:ext cx="4584300" cy="2973000"/>
            <a:chOff x="3003575" y="1512600"/>
            <a:chExt cx="4584300" cy="2973000"/>
          </a:xfrm>
        </p:grpSpPr>
        <p:sp>
          <p:nvSpPr>
            <p:cNvPr id="244" name="Google Shape;244;p27"/>
            <p:cNvSpPr/>
            <p:nvPr/>
          </p:nvSpPr>
          <p:spPr>
            <a:xfrm>
              <a:off x="3003575" y="1512600"/>
              <a:ext cx="4584300" cy="2973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/home - user space</a:t>
              </a:r>
              <a:endParaRPr sz="1800"/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/projects - shared space</a:t>
              </a:r>
              <a:endParaRPr sz="1800"/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Local storage </a:t>
              </a:r>
              <a:endParaRPr sz="1800"/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PetaLibrary - storage for a fee</a:t>
              </a:r>
              <a:endParaRPr sz="1800"/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>
                  <a:solidFill>
                    <a:schemeClr val="dk1"/>
                  </a:solidFill>
                </a:rPr>
                <a:t>Scratch Space - temporary</a:t>
              </a:r>
              <a:endParaRPr sz="1800"/>
            </a:p>
          </p:txBody>
        </p:sp>
        <p:pic>
          <p:nvPicPr>
            <p:cNvPr id="245" name="Google Shape;24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89850" y="3224550"/>
              <a:ext cx="498200" cy="4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65925" y="1512600"/>
              <a:ext cx="498200" cy="4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4125" y="2073538"/>
              <a:ext cx="498200" cy="4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0950" y="2639938"/>
              <a:ext cx="498200" cy="4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6625" y="3821325"/>
              <a:ext cx="43582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27"/>
          <p:cNvSpPr txBox="1"/>
          <p:nvPr/>
        </p:nvSpPr>
        <p:spPr>
          <a:xfrm>
            <a:off x="1871550" y="4733025"/>
            <a:ext cx="558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</a:t>
            </a:r>
            <a:r>
              <a:rPr b="1" lang="en" sz="1800">
                <a:solidFill>
                  <a:schemeClr val="dk2"/>
                </a:solidFill>
              </a:rPr>
              <a:t>Wrap up &amp; Questions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311700" y="33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Wrap Up</a:t>
            </a:r>
            <a:endParaRPr b="1" sz="3000"/>
          </a:p>
        </p:txBody>
      </p:sp>
      <p:sp>
        <p:nvSpPr>
          <p:cNvPr id="256" name="Google Shape;256;p28"/>
          <p:cNvSpPr/>
          <p:nvPr/>
        </p:nvSpPr>
        <p:spPr>
          <a:xfrm>
            <a:off x="376225" y="920775"/>
            <a:ext cx="8391600" cy="13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Why HPC has specific storage needs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Lots of data read/write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Shared resources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High performance dependent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376225" y="2397826"/>
            <a:ext cx="8391600" cy="114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storage systems RC users have access to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Permanent vs Temporary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Network vs External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376225" y="3627100"/>
            <a:ext cx="8391600" cy="111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each storage system should or shouldn’t be used for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Different storage/data transfer needs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1871550" y="4733025"/>
            <a:ext cx="56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</a:t>
            </a:r>
            <a:r>
              <a:rPr b="1" lang="en" sz="1800">
                <a:solidFill>
                  <a:schemeClr val="dk2"/>
                </a:solidFill>
              </a:rPr>
              <a:t>Wrap up &amp; Questions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311700" y="1152475"/>
            <a:ext cx="8520600" cy="26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Thank you</a:t>
            </a:r>
            <a:endParaRPr b="1" sz="37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700"/>
              <a:t>Questions? </a:t>
            </a:r>
            <a:endParaRPr b="1" sz="3700"/>
          </a:p>
        </p:txBody>
      </p:sp>
      <p:sp>
        <p:nvSpPr>
          <p:cNvPr id="265" name="Google Shape;265;p29"/>
          <p:cNvSpPr txBox="1"/>
          <p:nvPr/>
        </p:nvSpPr>
        <p:spPr>
          <a:xfrm>
            <a:off x="1871550" y="4733025"/>
            <a:ext cx="62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</a:t>
            </a:r>
            <a:r>
              <a:rPr lang="en" sz="1800">
                <a:solidFill>
                  <a:schemeClr val="dk2"/>
                </a:solidFill>
              </a:rPr>
              <a:t> | RC Storage |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b="1" lang="en" sz="1800">
                <a:solidFill>
                  <a:schemeClr val="dk2"/>
                </a:solidFill>
              </a:rPr>
              <a:t>Wrap up &amp; Questions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Citations</a:t>
            </a:r>
            <a:endParaRPr b="1" sz="3020"/>
          </a:p>
        </p:txBody>
      </p:sp>
      <p:graphicFrame>
        <p:nvGraphicFramePr>
          <p:cNvPr id="271" name="Google Shape;271;p30"/>
          <p:cNvGraphicFramePr/>
          <p:nvPr/>
        </p:nvGraphicFramePr>
        <p:xfrm>
          <a:off x="952500" y="11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{90DC8DF4-240E-4B27-BC2A-20652A926BFD}</a:tableStyleId>
              </a:tblPr>
              <a:tblGrid>
                <a:gridCol w="3619500"/>
                <a:gridCol w="3619500"/>
              </a:tblGrid>
              <a:tr h="23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Images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Content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295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Wikipedia commons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vectorstock.com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medium.com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raspberrypi.org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https://www.colorado.edu/rc/resources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https://curc.readthedocs.io/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https://researchcomputing.princeton.edu/support/knowledge-base/data-storage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https://www.weka.io/learn/hpc-storage-explained/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https://searchstorage.techtarget.com/definition/parallel-file-system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https://www.usgs.gov/core-science-systems/sas/arc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AutoNum type="arabicPeriod"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Introduction to HPC: https://www.youtube.com/watch?v=bkLVuNfiCVs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Key Takeaways</a:t>
            </a:r>
            <a:endParaRPr b="1" sz="3000"/>
          </a:p>
        </p:txBody>
      </p:sp>
      <p:sp>
        <p:nvSpPr>
          <p:cNvPr id="63" name="Google Shape;63;p14"/>
          <p:cNvSpPr/>
          <p:nvPr/>
        </p:nvSpPr>
        <p:spPr>
          <a:xfrm>
            <a:off x="376175" y="1313650"/>
            <a:ext cx="8391600" cy="88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Why High Performance Computing (HPC) has specific storage needs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76175" y="2497150"/>
            <a:ext cx="8391600" cy="88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storage systems users have access to at CU Research Computing (RC)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76225" y="3680650"/>
            <a:ext cx="8391600" cy="88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each storage system should or shouldn’t be used for</a:t>
            </a:r>
            <a:endParaRPr/>
          </a:p>
        </p:txBody>
      </p:sp>
      <p:cxnSp>
        <p:nvCxnSpPr>
          <p:cNvPr id="66" name="Google Shape;66;p14"/>
          <p:cNvCxnSpPr>
            <a:stCxn id="63" idx="2"/>
            <a:endCxn id="64" idx="0"/>
          </p:cNvCxnSpPr>
          <p:nvPr/>
        </p:nvCxnSpPr>
        <p:spPr>
          <a:xfrm>
            <a:off x="4571975" y="2201350"/>
            <a:ext cx="0" cy="295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4"/>
          <p:cNvCxnSpPr>
            <a:stCxn id="64" idx="2"/>
            <a:endCxn id="65" idx="0"/>
          </p:cNvCxnSpPr>
          <p:nvPr/>
        </p:nvCxnSpPr>
        <p:spPr>
          <a:xfrm>
            <a:off x="4571975" y="3384850"/>
            <a:ext cx="0" cy="295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4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</a:t>
            </a:r>
            <a:r>
              <a:rPr lang="en" sz="1800">
                <a:solidFill>
                  <a:schemeClr val="dk2"/>
                </a:solidFill>
              </a:rPr>
              <a:t> | RC Storage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/>
              <a:t>High Performance Computing (HPC)</a:t>
            </a:r>
            <a:endParaRPr b="1"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1052525" y="1586125"/>
            <a:ext cx="6837300" cy="24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“...</a:t>
            </a:r>
            <a:r>
              <a:rPr b="1" lang="en" sz="2000"/>
              <a:t>the practice of aggregating computing power in a way that delivers much higher performance than one could get out of a typical...computer” -USGS</a:t>
            </a:r>
            <a:endParaRPr b="1"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HPC file systems (general)</a:t>
            </a:r>
            <a:endParaRPr/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Collaborative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Scalable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integrity and security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Available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Transfer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/>
              <a:t>Jargon/Definitions</a:t>
            </a:r>
            <a:endParaRPr b="1"/>
          </a:p>
        </p:txBody>
      </p:sp>
      <p:graphicFrame>
        <p:nvGraphicFramePr>
          <p:cNvPr id="294" name="Google Shape;294;p34"/>
          <p:cNvGraphicFramePr/>
          <p:nvPr/>
        </p:nvGraphicFramePr>
        <p:xfrm>
          <a:off x="737500" y="195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{90DC8DF4-240E-4B27-BC2A-20652A926BFD}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Used</a:t>
                      </a:r>
                      <a:endParaRPr b="1" sz="2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Definition</a:t>
                      </a:r>
                      <a:endParaRPr b="1" sz="2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I/O</a:t>
                      </a:r>
                      <a:endParaRPr b="1" sz="2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input/output, data </a:t>
                      </a:r>
                      <a:r>
                        <a:rPr b="1" lang="en" sz="2000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transfer</a:t>
                      </a:r>
                      <a:endParaRPr b="1" sz="2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&lt;placeholder&gt;</a:t>
                      </a:r>
                      <a:endParaRPr b="1" sz="2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YOUR input</a:t>
                      </a:r>
                      <a:endParaRPr b="1" sz="2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.file_name</a:t>
                      </a:r>
                      <a:endParaRPr b="1" sz="2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 hidden directory </a:t>
                      </a:r>
                      <a:endParaRPr b="1" sz="2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HPC</a:t>
                      </a:r>
                      <a:endParaRPr b="1" sz="2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 Performance Computing</a:t>
                      </a:r>
                      <a:endParaRPr b="1" sz="2000">
                        <a:solidFill>
                          <a:schemeClr val="dk2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1438087" y="1216622"/>
            <a:ext cx="3072634" cy="3072634"/>
            <a:chOff x="2986712" y="1676962"/>
            <a:chExt cx="1854000" cy="1854000"/>
          </a:xfrm>
        </p:grpSpPr>
        <p:sp>
          <p:nvSpPr>
            <p:cNvPr id="74" name="Google Shape;74;p15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3178267" y="2052680"/>
              <a:ext cx="1470900" cy="27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Personal Computers</a:t>
              </a:r>
              <a:endParaRPr b="1" sz="1800">
                <a:solidFill>
                  <a:schemeClr val="dk1"/>
                </a:solidFill>
              </a:endParaRPr>
            </a:p>
          </p:txBody>
        </p:sp>
      </p:grpSp>
      <p:sp>
        <p:nvSpPr>
          <p:cNvPr id="76" name="Google Shape;76;p15"/>
          <p:cNvSpPr txBox="1"/>
          <p:nvPr/>
        </p:nvSpPr>
        <p:spPr>
          <a:xfrm>
            <a:off x="1757675" y="2265253"/>
            <a:ext cx="2296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Personal Data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Photos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Games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Applications...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99" y="2354246"/>
            <a:ext cx="1104176" cy="105265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373175" y="276375"/>
            <a:ext cx="53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/>
              <a:t>High Performance Computing</a:t>
            </a:r>
            <a:endParaRPr b="1"/>
          </a:p>
        </p:txBody>
      </p:sp>
      <p:grpSp>
        <p:nvGrpSpPr>
          <p:cNvPr id="79" name="Google Shape;79;p15"/>
          <p:cNvGrpSpPr/>
          <p:nvPr/>
        </p:nvGrpSpPr>
        <p:grpSpPr>
          <a:xfrm>
            <a:off x="4286102" y="1216636"/>
            <a:ext cx="3072634" cy="3072634"/>
            <a:chOff x="4303290" y="1676962"/>
            <a:chExt cx="1854000" cy="1854000"/>
          </a:xfrm>
        </p:grpSpPr>
        <p:sp>
          <p:nvSpPr>
            <p:cNvPr id="80" name="Google Shape;80;p15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4708893" y="1936332"/>
              <a:ext cx="1075200" cy="521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HPC </a:t>
              </a:r>
              <a:endParaRPr b="1" sz="1800">
                <a:solidFill>
                  <a:schemeClr val="dk1"/>
                </a:solidFill>
              </a:endParaRPr>
            </a:p>
          </p:txBody>
        </p:sp>
      </p:grpSp>
      <p:sp>
        <p:nvSpPr>
          <p:cNvPr id="82" name="Google Shape;82;p15"/>
          <p:cNvSpPr txBox="1"/>
          <p:nvPr/>
        </p:nvSpPr>
        <p:spPr>
          <a:xfrm>
            <a:off x="4463275" y="2265250"/>
            <a:ext cx="2772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Q</a:t>
            </a:r>
            <a:r>
              <a:rPr lang="en" sz="1800">
                <a:solidFill>
                  <a:schemeClr val="accent3"/>
                </a:solidFill>
              </a:rPr>
              <a:t>uantum mechanics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Weather forecasting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Molecular sciences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 sz="1800">
                <a:solidFill>
                  <a:schemeClr val="accent3"/>
                </a:solidFill>
              </a:rPr>
              <a:t>Early universe...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HPC Storage</a:t>
            </a:r>
            <a:r>
              <a:rPr lang="en" sz="1800">
                <a:solidFill>
                  <a:schemeClr val="dk2"/>
                </a:solidFill>
              </a:rPr>
              <a:t> | RC Storage | Wrap up &amp; Questions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68" y="1132435"/>
            <a:ext cx="1104175" cy="82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626" y="354175"/>
            <a:ext cx="2061201" cy="120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2959" y="3503074"/>
            <a:ext cx="1819924" cy="13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061" y="3801650"/>
            <a:ext cx="720400" cy="9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High Performance Computing</a:t>
            </a:r>
            <a:endParaRPr b="1" sz="30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2361573"/>
            <a:ext cx="1383025" cy="1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3974488" y="2737937"/>
            <a:ext cx="13281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6839588" y="3792162"/>
            <a:ext cx="13281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839588" y="1731287"/>
            <a:ext cx="13281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97" name="Google Shape;97;p16"/>
          <p:cNvCxnSpPr/>
          <p:nvPr/>
        </p:nvCxnSpPr>
        <p:spPr>
          <a:xfrm>
            <a:off x="2421113" y="2927125"/>
            <a:ext cx="12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6"/>
          <p:cNvCxnSpPr/>
          <p:nvPr/>
        </p:nvCxnSpPr>
        <p:spPr>
          <a:xfrm rot="10800000">
            <a:off x="2428763" y="3309275"/>
            <a:ext cx="118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6"/>
          <p:cNvCxnSpPr/>
          <p:nvPr/>
        </p:nvCxnSpPr>
        <p:spPr>
          <a:xfrm flipH="1" rot="10800000">
            <a:off x="5547038" y="2155275"/>
            <a:ext cx="1070100" cy="5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5524113" y="3477400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7457713" y="2537350"/>
            <a:ext cx="0" cy="11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2441963" y="2371650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Job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2486063" y="3518050"/>
            <a:ext cx="11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</a:t>
            </a:r>
            <a:r>
              <a:rPr lang="en"/>
              <a:t>esults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HPC Storage</a:t>
            </a:r>
            <a:r>
              <a:rPr lang="en" sz="1800">
                <a:solidFill>
                  <a:schemeClr val="dk2"/>
                </a:solidFill>
              </a:rPr>
              <a:t> | RC Storage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Computing Storage</a:t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34600" y="2683962"/>
            <a:ext cx="1328100" cy="6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-580875" y="2369200"/>
            <a:ext cx="1192200" cy="4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1352725" y="1429150"/>
            <a:ext cx="0" cy="11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17"/>
          <p:cNvGrpSpPr/>
          <p:nvPr/>
        </p:nvGrpSpPr>
        <p:grpSpPr>
          <a:xfrm>
            <a:off x="3003575" y="1512600"/>
            <a:ext cx="5189400" cy="2973000"/>
            <a:chOff x="3003575" y="1512600"/>
            <a:chExt cx="5189400" cy="2973000"/>
          </a:xfrm>
        </p:grpSpPr>
        <p:sp>
          <p:nvSpPr>
            <p:cNvPr id="114" name="Google Shape;114;p17"/>
            <p:cNvSpPr/>
            <p:nvPr/>
          </p:nvSpPr>
          <p:spPr>
            <a:xfrm>
              <a:off x="3003575" y="1512600"/>
              <a:ext cx="5189400" cy="2973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/home - user space</a:t>
              </a:r>
              <a:endParaRPr sz="1800"/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/projects - shared space</a:t>
              </a:r>
              <a:endParaRPr sz="1800"/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Local storage - e.g. your computer</a:t>
              </a:r>
              <a:endParaRPr sz="1800"/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/>
                <a:t>PetaLibrary - storage for a fee</a:t>
              </a:r>
              <a:endParaRPr sz="1800"/>
            </a:p>
            <a:p>
              <a:pPr indent="-342900" lvl="0" marL="4572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Char char="●"/>
              </a:pPr>
              <a:r>
                <a:rPr lang="en" sz="1800">
                  <a:solidFill>
                    <a:schemeClr val="dk1"/>
                  </a:solidFill>
                </a:rPr>
                <a:t>Scratch Space - temporary</a:t>
              </a:r>
              <a:endParaRPr sz="1800"/>
            </a:p>
          </p:txBody>
        </p:sp>
        <p:pic>
          <p:nvPicPr>
            <p:cNvPr id="115" name="Google Shape;11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89850" y="3224550"/>
              <a:ext cx="498200" cy="4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65925" y="1512600"/>
              <a:ext cx="498200" cy="4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4125" y="2073538"/>
              <a:ext cx="498200" cy="4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01175" y="2653013"/>
              <a:ext cx="498200" cy="4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6625" y="3821325"/>
              <a:ext cx="43582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7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</a:t>
            </a:r>
            <a:r>
              <a:rPr lang="en" sz="1800">
                <a:solidFill>
                  <a:schemeClr val="dk2"/>
                </a:solidFill>
              </a:rPr>
              <a:t> |</a:t>
            </a:r>
            <a:r>
              <a:rPr b="1" lang="en" sz="1800">
                <a:solidFill>
                  <a:schemeClr val="dk2"/>
                </a:solidFill>
              </a:rPr>
              <a:t> 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Example Case: </a:t>
            </a:r>
            <a:endParaRPr b="1" sz="3000"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189950" y="1377275"/>
            <a:ext cx="9087000" cy="17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Melisa wants to use RC resources to model early universe </a:t>
            </a:r>
            <a:r>
              <a:rPr lang="en"/>
              <a:t>conditions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We’re going to follow her journey via the RC storage system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an RC account and has successfully accessed the network via the login node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021" y="111958"/>
            <a:ext cx="1376375" cy="137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8"/>
          <p:cNvGrpSpPr/>
          <p:nvPr/>
        </p:nvGrpSpPr>
        <p:grpSpPr>
          <a:xfrm>
            <a:off x="792325" y="2921700"/>
            <a:ext cx="7685075" cy="1811337"/>
            <a:chOff x="811950" y="3188400"/>
            <a:chExt cx="7685075" cy="1811337"/>
          </a:xfrm>
        </p:grpSpPr>
        <p:sp>
          <p:nvSpPr>
            <p:cNvPr id="129" name="Google Shape;129;p18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Login Node</a:t>
              </a:r>
              <a:endParaRPr sz="1800"/>
            </a:p>
          </p:txBody>
        </p:sp>
        <p:cxnSp>
          <p:nvCxnSpPr>
            <p:cNvPr id="130" name="Google Shape;130;p18"/>
            <p:cNvCxnSpPr>
              <a:stCxn id="129" idx="3"/>
            </p:cNvCxnSpPr>
            <p:nvPr/>
          </p:nvCxnSpPr>
          <p:spPr>
            <a:xfrm flipH="1" rot="10800000">
              <a:off x="2140050" y="3492687"/>
              <a:ext cx="702900" cy="561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18"/>
            <p:cNvCxnSpPr/>
            <p:nvPr/>
          </p:nvCxnSpPr>
          <p:spPr>
            <a:xfrm>
              <a:off x="2140050" y="4054287"/>
              <a:ext cx="5028900" cy="630300"/>
            </a:xfrm>
            <a:prstGeom prst="bentConnector3">
              <a:avLst>
                <a:gd fmla="val 698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8"/>
            <p:cNvCxnSpPr>
              <a:stCxn id="129" idx="3"/>
              <a:endCxn id="133" idx="1"/>
            </p:cNvCxnSpPr>
            <p:nvPr/>
          </p:nvCxnSpPr>
          <p:spPr>
            <a:xfrm>
              <a:off x="2140050" y="4054287"/>
              <a:ext cx="2789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4" name="Google Shape;134;p18"/>
            <p:cNvSpPr/>
            <p:nvPr/>
          </p:nvSpPr>
          <p:spPr>
            <a:xfrm>
              <a:off x="2842950" y="3188400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4929425" y="3739125"/>
              <a:ext cx="19260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168925" y="43694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Scratch space</a:t>
              </a:r>
              <a:endParaRPr sz="1800"/>
            </a:p>
          </p:txBody>
        </p:sp>
      </p:grpSp>
      <p:sp>
        <p:nvSpPr>
          <p:cNvPr id="136" name="Google Shape;136;p18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</a:t>
            </a:r>
            <a:r>
              <a:rPr lang="en" sz="1800">
                <a:solidFill>
                  <a:schemeClr val="dk2"/>
                </a:solidFill>
              </a:rPr>
              <a:t> | </a:t>
            </a:r>
            <a:r>
              <a:rPr b="1"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445025"/>
            <a:ext cx="14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/h</a:t>
            </a:r>
            <a:r>
              <a:rPr b="1" lang="en" sz="3020"/>
              <a:t>ome</a:t>
            </a:r>
            <a:endParaRPr b="1" sz="3020"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948675" y="2529525"/>
            <a:ext cx="3373200" cy="16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Slurm job script she’s been working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Editor configurations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3755163" y="755713"/>
            <a:ext cx="3760200" cy="1181037"/>
            <a:chOff x="811950" y="3188400"/>
            <a:chExt cx="3760200" cy="1181037"/>
          </a:xfrm>
        </p:grpSpPr>
        <p:sp>
          <p:nvSpPr>
            <p:cNvPr id="144" name="Google Shape;144;p19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Login Node</a:t>
              </a:r>
              <a:endParaRPr sz="1800"/>
            </a:p>
          </p:txBody>
        </p:sp>
        <p:cxnSp>
          <p:nvCxnSpPr>
            <p:cNvPr id="145" name="Google Shape;145;p19"/>
            <p:cNvCxnSpPr>
              <a:stCxn id="144" idx="3"/>
            </p:cNvCxnSpPr>
            <p:nvPr/>
          </p:nvCxnSpPr>
          <p:spPr>
            <a:xfrm flipH="1" rot="10800000">
              <a:off x="2140050" y="3492687"/>
              <a:ext cx="702900" cy="561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6" name="Google Shape;146;p19"/>
            <p:cNvSpPr/>
            <p:nvPr/>
          </p:nvSpPr>
          <p:spPr>
            <a:xfrm>
              <a:off x="2842950" y="3188400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</p:grp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508" y="977358"/>
            <a:ext cx="1376375" cy="1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b="1"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311700" y="445025"/>
            <a:ext cx="14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/home</a:t>
            </a:r>
            <a:endParaRPr b="1" sz="3020"/>
          </a:p>
        </p:txBody>
      </p:sp>
      <p:graphicFrame>
        <p:nvGraphicFramePr>
          <p:cNvPr id="154" name="Google Shape;154;p20"/>
          <p:cNvGraphicFramePr/>
          <p:nvPr/>
        </p:nvGraphicFramePr>
        <p:xfrm>
          <a:off x="811800" y="266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{90DC8DF4-240E-4B27-BC2A-20652A926BFD}</a:tableStyleId>
              </a:tblPr>
              <a:tblGrid>
                <a:gridCol w="3619500"/>
                <a:gridCol w="3619500"/>
              </a:tblGrid>
              <a:tr h="34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For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2"/>
                          </a:solidFill>
                        </a:rPr>
                        <a:t>Not for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27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Source code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Small compiled programs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Job scripts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Intensive data read/write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chemeClr val="dk2"/>
                          </a:solidFill>
                        </a:rPr>
                        <a:t>Sharing contents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5217100" y="1256450"/>
            <a:ext cx="3373200" cy="15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storage - 2gb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Visible from all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Regularly backed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0"/>
          <p:cNvGrpSpPr/>
          <p:nvPr/>
        </p:nvGrpSpPr>
        <p:grpSpPr>
          <a:xfrm>
            <a:off x="811800" y="1276588"/>
            <a:ext cx="3760200" cy="1181037"/>
            <a:chOff x="811950" y="3188400"/>
            <a:chExt cx="3760200" cy="1181037"/>
          </a:xfrm>
        </p:grpSpPr>
        <p:sp>
          <p:nvSpPr>
            <p:cNvPr id="157" name="Google Shape;157;p20"/>
            <p:cNvSpPr/>
            <p:nvPr/>
          </p:nvSpPr>
          <p:spPr>
            <a:xfrm>
              <a:off x="8119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Login Node</a:t>
              </a:r>
              <a:endParaRPr sz="1800"/>
            </a:p>
          </p:txBody>
        </p:sp>
        <p:cxnSp>
          <p:nvCxnSpPr>
            <p:cNvPr id="158" name="Google Shape;158;p20"/>
            <p:cNvCxnSpPr>
              <a:stCxn id="157" idx="3"/>
            </p:cNvCxnSpPr>
            <p:nvPr/>
          </p:nvCxnSpPr>
          <p:spPr>
            <a:xfrm flipH="1" rot="10800000">
              <a:off x="2140050" y="3492687"/>
              <a:ext cx="702900" cy="561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9" name="Google Shape;159;p20"/>
            <p:cNvSpPr/>
            <p:nvPr/>
          </p:nvSpPr>
          <p:spPr>
            <a:xfrm>
              <a:off x="2842950" y="3188400"/>
              <a:ext cx="17292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/home/&lt;user&gt;</a:t>
              </a:r>
              <a:endParaRPr sz="1800"/>
            </a:p>
          </p:txBody>
        </p:sp>
      </p:grp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800" y="468083"/>
            <a:ext cx="808550" cy="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b="1"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445025"/>
            <a:ext cx="18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/projects</a:t>
            </a:r>
            <a:endParaRPr b="1" sz="3020"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3643877" y="2834325"/>
            <a:ext cx="38841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dataset of test positions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Shared job scripts to be run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1"/>
          <p:cNvGrpSpPr/>
          <p:nvPr/>
        </p:nvGrpSpPr>
        <p:grpSpPr>
          <a:xfrm>
            <a:off x="3771338" y="1611250"/>
            <a:ext cx="4398740" cy="630300"/>
            <a:chOff x="437450" y="3739137"/>
            <a:chExt cx="4398740" cy="630300"/>
          </a:xfrm>
        </p:grpSpPr>
        <p:sp>
          <p:nvSpPr>
            <p:cNvPr id="169" name="Google Shape;169;p21"/>
            <p:cNvSpPr/>
            <p:nvPr/>
          </p:nvSpPr>
          <p:spPr>
            <a:xfrm>
              <a:off x="437450" y="3739137"/>
              <a:ext cx="13281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Login Node</a:t>
              </a:r>
              <a:endParaRPr sz="1800"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2812390" y="3739138"/>
              <a:ext cx="2023800" cy="6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/projects/&lt;user&gt;</a:t>
              </a:r>
              <a:endParaRPr sz="1800"/>
            </a:p>
          </p:txBody>
        </p:sp>
      </p:grp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08" y="1282158"/>
            <a:ext cx="1376375" cy="137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1"/>
          <p:cNvCxnSpPr>
            <a:stCxn id="169" idx="3"/>
            <a:endCxn id="170" idx="1"/>
          </p:cNvCxnSpPr>
          <p:nvPr/>
        </p:nvCxnSpPr>
        <p:spPr>
          <a:xfrm>
            <a:off x="5099438" y="1926400"/>
            <a:ext cx="104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1"/>
          <p:cNvSpPr txBox="1"/>
          <p:nvPr/>
        </p:nvSpPr>
        <p:spPr>
          <a:xfrm>
            <a:off x="1871550" y="4733025"/>
            <a:ext cx="54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HPC Storage | </a:t>
            </a:r>
            <a:r>
              <a:rPr b="1" lang="en" sz="1800">
                <a:solidFill>
                  <a:schemeClr val="dk2"/>
                </a:solidFill>
              </a:rPr>
              <a:t>RC Storage</a:t>
            </a:r>
            <a:r>
              <a:rPr lang="en" sz="1800">
                <a:solidFill>
                  <a:schemeClr val="dk2"/>
                </a:solidFill>
              </a:rPr>
              <a:t> | Wrap up &amp;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